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1" r:id="rId3"/>
    <p:sldId id="257" r:id="rId4"/>
    <p:sldId id="288" r:id="rId5"/>
    <p:sldId id="291" r:id="rId6"/>
    <p:sldId id="303" r:id="rId7"/>
    <p:sldId id="281" r:id="rId8"/>
    <p:sldId id="304" r:id="rId9"/>
    <p:sldId id="305" r:id="rId10"/>
    <p:sldId id="306" r:id="rId11"/>
    <p:sldId id="299" r:id="rId12"/>
    <p:sldId id="259" r:id="rId13"/>
    <p:sldId id="292" r:id="rId14"/>
    <p:sldId id="264" r:id="rId15"/>
    <p:sldId id="290" r:id="rId16"/>
    <p:sldId id="307" r:id="rId17"/>
    <p:sldId id="310" r:id="rId18"/>
    <p:sldId id="308" r:id="rId19"/>
    <p:sldId id="298" r:id="rId20"/>
    <p:sldId id="309" r:id="rId21"/>
  </p:sldIdLst>
  <p:sldSz cx="18288000" cy="10287000"/>
  <p:notesSz cx="6858000" cy="9144000"/>
  <p:embeddedFontLst>
    <p:embeddedFont>
      <p:font typeface="Seoul Namsan Condensed Bold" panose="020B0600000101010101" charset="-127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맑은 고딕" panose="020B0503020000020004" pitchFamily="50" charset="-127"/>
      <p:regular r:id="rId33"/>
      <p:bold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16" userDrawn="1">
          <p15:clr>
            <a:srgbClr val="A4A3A4"/>
          </p15:clr>
        </p15:guide>
        <p15:guide id="2" pos="13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78" y="996"/>
      </p:cViewPr>
      <p:guideLst>
        <p:guide orient="horz" pos="5016"/>
        <p:guide pos="13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04BE6D-8AD5-4F7B-872F-D54A8FB9DF27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5789CC-5C49-4F42-8D8E-AF0D80B0F3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6811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105A33-BE51-490A-8C80-1DEE108FD659}" type="datetimeFigureOut">
              <a:rPr lang="ko-KR" altLang="en-US" smtClean="0"/>
              <a:t>2023-05-25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2D530-7C64-4F76-B049-BD0B0BFFE3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542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파이널 프로젝트 주제 </a:t>
            </a:r>
            <a:r>
              <a:rPr lang="en-US" altLang="ko-KR"/>
              <a:t>: </a:t>
            </a:r>
            <a:r>
              <a:rPr lang="ko-KR" altLang="en-US"/>
              <a:t>영화 추천 알고리즘 기반 커뮤니티 서비스에 맞춰</a:t>
            </a:r>
            <a:r>
              <a:rPr lang="ko-KR" altLang="en-US" baseline="0"/>
              <a:t> 웹사이트 구상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A2D530-7C64-4F76-B049-BD0B0BFFE39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638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Tmdb</a:t>
            </a:r>
            <a:r>
              <a:rPr lang="ko-KR" altLang="en-US"/>
              <a:t>에서 만개 </a:t>
            </a:r>
            <a:r>
              <a:rPr lang="en-US" altLang="ko-KR"/>
              <a:t>-&gt; </a:t>
            </a:r>
            <a:r>
              <a:rPr lang="ko-KR" altLang="en-US"/>
              <a:t>인기영화</a:t>
            </a:r>
            <a:r>
              <a:rPr lang="en-US" altLang="ko-KR" baseline="0"/>
              <a:t> </a:t>
            </a:r>
            <a:r>
              <a:rPr lang="ko-KR" altLang="en-US" baseline="0"/>
              <a:t>추출 </a:t>
            </a:r>
            <a:r>
              <a:rPr lang="en-US" altLang="ko-KR" baseline="0"/>
              <a:t>-&gt; 1000</a:t>
            </a:r>
            <a:r>
              <a:rPr lang="ko-KR" altLang="en-US" baseline="0"/>
              <a:t>개 축소 </a:t>
            </a:r>
            <a:r>
              <a:rPr lang="en-US" altLang="ko-KR" baseline="0"/>
              <a:t>-&gt; </a:t>
            </a:r>
            <a:r>
              <a:rPr lang="ko-KR" altLang="en-US" baseline="0"/>
              <a:t>유해 영화 삭제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A2D530-7C64-4F76-B049-BD0B0BFFE39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980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A2D530-7C64-4F76-B049-BD0B0BFFE39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2032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프로필 안만든이유 두뇌풀가동 해야됨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A2D530-7C64-4F76-B049-BD0B0BFFE39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1332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A2D530-7C64-4F76-B049-BD0B0BFFE39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360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A2D530-7C64-4F76-B049-BD0B0BFFE39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462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블러, 안개, 하늘이(가) 표시된 사진&#10;&#10;자동 생성된 설명">
            <a:extLst>
              <a:ext uri="{FF2B5EF4-FFF2-40B4-BE49-F238E27FC236}">
                <a16:creationId xmlns:a16="http://schemas.microsoft.com/office/drawing/2014/main" id="{F50565BE-FE81-667B-1CD8-EE8CFB99D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831293" y="4189900"/>
            <a:ext cx="14625413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00"/>
              </a:lnSpc>
            </a:pPr>
            <a:r>
              <a:rPr lang="en-US" sz="8500" spc="85" dirty="0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WWM </a:t>
            </a:r>
            <a:r>
              <a:rPr lang="ko-KR" altLang="en-US" sz="8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☁</a:t>
            </a:r>
          </a:p>
          <a:p>
            <a:pPr algn="ctr">
              <a:lnSpc>
                <a:spcPts val="8500"/>
              </a:lnSpc>
            </a:pPr>
            <a:endParaRPr lang="en-US" sz="8500" spc="85" dirty="0">
              <a:solidFill>
                <a:srgbClr val="FFFFFF"/>
              </a:solidFill>
              <a:latin typeface="Seoul Namsan Condensed Bold" panose="020B0600000101010101" charset="-127"/>
              <a:ea typeface="Seoul Namsan Condensed Bold" panose="020B0600000101010101" charset="-127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563600" y="8208218"/>
            <a:ext cx="4123194" cy="839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250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2</a:t>
            </a:r>
            <a:r>
              <a:rPr lang="ko-KR" altLang="en-US" sz="2500" spc="250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팀</a:t>
            </a:r>
            <a:endParaRPr lang="en-US" altLang="ko-KR" sz="2500" spc="250">
              <a:solidFill>
                <a:srgbClr val="FFFFFF"/>
              </a:solidFill>
              <a:latin typeface="Seoul Namsan Condensed Bold" panose="020B0600000101010101" charset="-127"/>
              <a:ea typeface="Seoul Namsan Condensed Bold" panose="020B0600000101010101" charset="-127"/>
            </a:endParaRP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ko-KR" altLang="en-US" sz="2500" spc="250" err="1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신종혁</a:t>
            </a:r>
            <a:r>
              <a:rPr lang="ko-KR" altLang="en-US" sz="2500" spc="250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 손민영</a:t>
            </a:r>
            <a:endParaRPr lang="en-US" sz="2500" spc="250">
              <a:solidFill>
                <a:srgbClr val="FFFFFF"/>
              </a:solidFill>
              <a:latin typeface="Seoul Namsan Condensed Bold" panose="020B0600000101010101" charset="-127"/>
              <a:ea typeface="Seoul Namsan Condensed Bold" panose="020B0600000101010101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924548" y="5707590"/>
            <a:ext cx="6438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>
                <a:solidFill>
                  <a:schemeClr val="bg1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Weater With Movie</a:t>
            </a:r>
            <a:endParaRPr lang="ko-KR" altLang="en-US" sz="4000">
              <a:solidFill>
                <a:schemeClr val="bg1"/>
              </a:solidFill>
              <a:latin typeface="Seoul Namsan Condensed Bold" panose="020B0600000101010101" charset="-127"/>
              <a:ea typeface="Seoul Namsan Condensed Bold" panose="020B0600000101010101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2800350" y="1362075"/>
            <a:ext cx="1268730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서비스 관리 및 유지보수</a:t>
            </a:r>
            <a:endParaRPr lang="en-US" sz="7000" u="none">
              <a:solidFill>
                <a:srgbClr val="FFFFFF"/>
              </a:solidFill>
              <a:ea typeface="Seoul Namsan Condensed Bold Bold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4000" y="3086100"/>
            <a:ext cx="10800000" cy="503824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063" y="3086100"/>
            <a:ext cx="8481874" cy="600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736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72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1565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8514" r="28378"/>
          <a:stretch>
            <a:fillRect/>
          </a:stretch>
        </p:blipFill>
        <p:spPr>
          <a:xfrm>
            <a:off x="8096250" y="0"/>
            <a:ext cx="5106927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3203177" y="0"/>
            <a:ext cx="5084823" cy="10287000"/>
          </a:xfrm>
          <a:prstGeom prst="rect">
            <a:avLst/>
          </a:prstGeom>
          <a:solidFill>
            <a:srgbClr val="0F1529"/>
          </a:solidFill>
        </p:spPr>
      </p:sp>
      <p:sp>
        <p:nvSpPr>
          <p:cNvPr id="4" name="TextBox 4"/>
          <p:cNvSpPr txBox="1"/>
          <p:nvPr/>
        </p:nvSpPr>
        <p:spPr>
          <a:xfrm>
            <a:off x="1028700" y="1019175"/>
            <a:ext cx="5219700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8400"/>
              </a:lnSpc>
            </a:pPr>
            <a:r>
              <a:rPr lang="en-US" altLang="ko-KR" sz="7000" u="none">
                <a:solidFill>
                  <a:srgbClr val="FFFFFF"/>
                </a:solidFill>
                <a:ea typeface="Seoul Namsan Condensed Bold Bold"/>
              </a:rPr>
              <a:t>2. </a:t>
            </a: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주요 기능 소개 및 시연</a:t>
            </a:r>
            <a:endParaRPr lang="en-US" altLang="ko-KR" sz="7000" u="none">
              <a:solidFill>
                <a:srgbClr val="FFFFFF"/>
              </a:solidFill>
              <a:ea typeface="Seoul Namsan Condensed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3741708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90600" y="4143391"/>
            <a:ext cx="5739701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영화 데이터 기반 추천 서비스</a:t>
            </a:r>
            <a:endParaRPr lang="en-US" sz="7000" u="none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308975" y="6940768"/>
            <a:ext cx="5138795" cy="5446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ko-KR" altLang="en-US" sz="5400">
                <a:solidFill>
                  <a:srgbClr val="FFFFFF"/>
                </a:solidFill>
                <a:ea typeface="Seoul Namsan Condensed Bold Bold"/>
              </a:rPr>
              <a:t>영화 검색</a:t>
            </a:r>
            <a:endParaRPr lang="en-US" sz="5400">
              <a:solidFill>
                <a:srgbClr val="FFFFFF"/>
              </a:solidFill>
              <a:ea typeface="Seoul Namsan Condensed Bold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8866186" y="1839299"/>
            <a:ext cx="2513727" cy="2513727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866186" y="5933974"/>
            <a:ext cx="2513727" cy="2513727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pic>
        <p:nvPicPr>
          <p:cNvPr id="20" name="그림 19"/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9654066" y="2627178"/>
            <a:ext cx="937968" cy="937968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9299086" y="6401997"/>
            <a:ext cx="1647925" cy="1647925"/>
          </a:xfrm>
          <a:prstGeom prst="rect">
            <a:avLst/>
          </a:prstGeom>
        </p:spPr>
      </p:pic>
      <p:sp>
        <p:nvSpPr>
          <p:cNvPr id="14" name="TextBox 4"/>
          <p:cNvSpPr txBox="1"/>
          <p:nvPr/>
        </p:nvSpPr>
        <p:spPr>
          <a:xfrm>
            <a:off x="12308976" y="3225029"/>
            <a:ext cx="5138795" cy="5446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ko-KR" altLang="en-US" sz="5400">
                <a:solidFill>
                  <a:srgbClr val="FFFFFF"/>
                </a:solidFill>
                <a:ea typeface="Seoul Namsan Condensed Bold Bold"/>
              </a:rPr>
              <a:t>전체 영화 목록</a:t>
            </a:r>
            <a:endParaRPr lang="en-US" sz="5400">
              <a:solidFill>
                <a:srgbClr val="FFFFFF"/>
              </a:solidFill>
              <a:ea typeface="Seoul Namsan Condensed Bold 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1028700" y="4076700"/>
            <a:ext cx="605790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ko-KR" altLang="en-US" sz="7000">
                <a:solidFill>
                  <a:srgbClr val="FFFFFF"/>
                </a:solidFill>
                <a:ea typeface="Seoul Namsan Condensed Bold Bold"/>
              </a:rPr>
              <a:t>알고리즘 기반 </a:t>
            </a:r>
            <a:endParaRPr lang="en-US" altLang="ko-KR" sz="7000">
              <a:solidFill>
                <a:srgbClr val="FFFFFF"/>
              </a:solidFill>
              <a:ea typeface="Seoul Namsan Condensed Bold Bold"/>
            </a:endParaRPr>
          </a:p>
          <a:p>
            <a:pPr marL="0" lvl="0" indent="0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영화 추천 서비스</a:t>
            </a:r>
            <a:endParaRPr lang="en-US" altLang="ko-KR" sz="7000" u="none">
              <a:solidFill>
                <a:srgbClr val="FFFFFF"/>
              </a:solidFill>
              <a:ea typeface="Seoul Namsan Condensed Bold Bold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9093720" y="1028700"/>
            <a:ext cx="1724838" cy="1724838"/>
            <a:chOff x="9093720" y="1028700"/>
            <a:chExt cx="1724838" cy="1724838"/>
          </a:xfrm>
        </p:grpSpPr>
        <p:grpSp>
          <p:nvGrpSpPr>
            <p:cNvPr id="11" name="Group 11"/>
            <p:cNvGrpSpPr/>
            <p:nvPr/>
          </p:nvGrpSpPr>
          <p:grpSpPr>
            <a:xfrm>
              <a:off x="9093720" y="1028700"/>
              <a:ext cx="1724838" cy="1724838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F1529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9563826" y="1557236"/>
              <a:ext cx="784627" cy="6582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38"/>
                </a:lnSpc>
              </a:pPr>
              <a:r>
                <a:rPr lang="en-US" sz="4365">
                  <a:solidFill>
                    <a:srgbClr val="FFFFFF"/>
                  </a:solidFill>
                  <a:latin typeface="Seoul Namsan Condensed Bold"/>
                </a:rPr>
                <a:t>1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9097567" y="4191000"/>
            <a:ext cx="1724838" cy="1724838"/>
            <a:chOff x="14075683" y="1028700"/>
            <a:chExt cx="1724838" cy="1724838"/>
          </a:xfrm>
        </p:grpSpPr>
        <p:grpSp>
          <p:nvGrpSpPr>
            <p:cNvPr id="14" name="Group 14"/>
            <p:cNvGrpSpPr/>
            <p:nvPr/>
          </p:nvGrpSpPr>
          <p:grpSpPr>
            <a:xfrm>
              <a:off x="14075683" y="1028700"/>
              <a:ext cx="1724838" cy="1724838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F1529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14545789" y="1557236"/>
              <a:ext cx="784627" cy="6582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38"/>
                </a:lnSpc>
              </a:pPr>
              <a:r>
                <a:rPr lang="en-US" sz="4365">
                  <a:solidFill>
                    <a:srgbClr val="FFFFFF"/>
                  </a:solidFill>
                  <a:latin typeface="Seoul Namsan Condensed Bold"/>
                </a:rPr>
                <a:t>2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9093719" y="7353300"/>
            <a:ext cx="1724838" cy="1724838"/>
            <a:chOff x="9093720" y="5338356"/>
            <a:chExt cx="1724838" cy="1724838"/>
          </a:xfrm>
        </p:grpSpPr>
        <p:grpSp>
          <p:nvGrpSpPr>
            <p:cNvPr id="17" name="Group 17"/>
            <p:cNvGrpSpPr/>
            <p:nvPr/>
          </p:nvGrpSpPr>
          <p:grpSpPr>
            <a:xfrm>
              <a:off x="9093720" y="5338356"/>
              <a:ext cx="1724838" cy="1724838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F1529"/>
              </a:solidFill>
            </p:spPr>
          </p:sp>
        </p:grpSp>
        <p:sp>
          <p:nvSpPr>
            <p:cNvPr id="19" name="TextBox 19"/>
            <p:cNvSpPr txBox="1"/>
            <p:nvPr/>
          </p:nvSpPr>
          <p:spPr>
            <a:xfrm>
              <a:off x="9563826" y="5866892"/>
              <a:ext cx="784627" cy="6582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38"/>
                </a:lnSpc>
              </a:pPr>
              <a:r>
                <a:rPr lang="en-US" sz="4365">
                  <a:solidFill>
                    <a:srgbClr val="FFFFFF"/>
                  </a:solidFill>
                  <a:latin typeface="Seoul Namsan Condensed Bold"/>
                </a:rPr>
                <a:t>3</a:t>
              </a:r>
            </a:p>
          </p:txBody>
        </p:sp>
      </p:grpSp>
      <p:sp>
        <p:nvSpPr>
          <p:cNvPr id="29" name="TextBox 3"/>
          <p:cNvSpPr txBox="1"/>
          <p:nvPr/>
        </p:nvSpPr>
        <p:spPr>
          <a:xfrm>
            <a:off x="11280967" y="4903560"/>
            <a:ext cx="4007392" cy="50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FFFFFF"/>
                </a:solidFill>
                <a:ea typeface="Seoul Namsan Condensed Bold Bold"/>
              </a:rPr>
              <a:t>인기영화</a:t>
            </a:r>
            <a:endParaRPr lang="en-US" sz="4000" dirty="0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31" name="TextBox 3"/>
          <p:cNvSpPr txBox="1"/>
          <p:nvPr/>
        </p:nvSpPr>
        <p:spPr>
          <a:xfrm>
            <a:off x="11280967" y="1714762"/>
            <a:ext cx="4007392" cy="50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FFFFFF"/>
                </a:solidFill>
                <a:ea typeface="Seoul Namsan Condensed Bold Bold"/>
              </a:rPr>
              <a:t>오늘의 영화</a:t>
            </a:r>
            <a:endParaRPr lang="en-US" sz="4000" dirty="0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33" name="TextBox 3"/>
          <p:cNvSpPr txBox="1"/>
          <p:nvPr/>
        </p:nvSpPr>
        <p:spPr>
          <a:xfrm>
            <a:off x="11280967" y="8092358"/>
            <a:ext cx="4007392" cy="50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FFFFFF"/>
                </a:solidFill>
                <a:ea typeface="Seoul Namsan Condensed Bold Bold"/>
              </a:rPr>
              <a:t>날씨기반 추천 영화</a:t>
            </a:r>
            <a:endParaRPr lang="en-US" sz="4000" dirty="0">
              <a:solidFill>
                <a:srgbClr val="FFFFFF"/>
              </a:solidFill>
              <a:ea typeface="Seoul Namsan Condensed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15940787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/>
          <p:cNvSpPr txBox="1"/>
          <p:nvPr/>
        </p:nvSpPr>
        <p:spPr>
          <a:xfrm>
            <a:off x="1028700" y="4076700"/>
            <a:ext cx="5245063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ko-KR" altLang="en-US" sz="7000">
                <a:solidFill>
                  <a:srgbClr val="FFFFFF"/>
                </a:solidFill>
                <a:ea typeface="Seoul Namsan Condensed Bold Bold"/>
              </a:rPr>
              <a:t>커뮤니티</a:t>
            </a:r>
            <a:endParaRPr lang="en-US" altLang="ko-KR" sz="7000" u="none">
              <a:solidFill>
                <a:srgbClr val="FFFFFF"/>
              </a:solidFill>
              <a:ea typeface="Seoul Namsan Condensed Bold Bold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9093720" y="1028700"/>
            <a:ext cx="1724838" cy="1724838"/>
            <a:chOff x="9093720" y="1028700"/>
            <a:chExt cx="1724838" cy="1724838"/>
          </a:xfrm>
        </p:grpSpPr>
        <p:grpSp>
          <p:nvGrpSpPr>
            <p:cNvPr id="11" name="Group 11"/>
            <p:cNvGrpSpPr/>
            <p:nvPr/>
          </p:nvGrpSpPr>
          <p:grpSpPr>
            <a:xfrm>
              <a:off x="9093720" y="1028700"/>
              <a:ext cx="1724838" cy="1724838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F1529"/>
              </a:solidFill>
            </p:spPr>
          </p:sp>
        </p:grpSp>
        <p:sp>
          <p:nvSpPr>
            <p:cNvPr id="13" name="TextBox 13"/>
            <p:cNvSpPr txBox="1"/>
            <p:nvPr/>
          </p:nvSpPr>
          <p:spPr>
            <a:xfrm>
              <a:off x="9563826" y="1557236"/>
              <a:ext cx="784627" cy="6582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38"/>
                </a:lnSpc>
              </a:pPr>
              <a:r>
                <a:rPr lang="en-US" sz="4365">
                  <a:solidFill>
                    <a:srgbClr val="FFFFFF"/>
                  </a:solidFill>
                  <a:latin typeface="Seoul Namsan Condensed Bold"/>
                </a:rPr>
                <a:t>1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9097567" y="4191000"/>
            <a:ext cx="1724838" cy="1724838"/>
            <a:chOff x="14075683" y="1028700"/>
            <a:chExt cx="1724838" cy="1724838"/>
          </a:xfrm>
        </p:grpSpPr>
        <p:grpSp>
          <p:nvGrpSpPr>
            <p:cNvPr id="14" name="Group 14"/>
            <p:cNvGrpSpPr/>
            <p:nvPr/>
          </p:nvGrpSpPr>
          <p:grpSpPr>
            <a:xfrm>
              <a:off x="14075683" y="1028700"/>
              <a:ext cx="1724838" cy="1724838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F1529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14545789" y="1557236"/>
              <a:ext cx="784627" cy="6582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38"/>
                </a:lnSpc>
              </a:pPr>
              <a:r>
                <a:rPr lang="en-US" sz="4365">
                  <a:solidFill>
                    <a:srgbClr val="FFFFFF"/>
                  </a:solidFill>
                  <a:latin typeface="Seoul Namsan Condensed Bold"/>
                </a:rPr>
                <a:t>2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9093719" y="7353300"/>
            <a:ext cx="1724838" cy="1724838"/>
            <a:chOff x="9093720" y="5338356"/>
            <a:chExt cx="1724838" cy="1724838"/>
          </a:xfrm>
        </p:grpSpPr>
        <p:grpSp>
          <p:nvGrpSpPr>
            <p:cNvPr id="17" name="Group 17"/>
            <p:cNvGrpSpPr/>
            <p:nvPr/>
          </p:nvGrpSpPr>
          <p:grpSpPr>
            <a:xfrm>
              <a:off x="9093720" y="5338356"/>
              <a:ext cx="1724838" cy="1724838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F1529"/>
              </a:solidFill>
            </p:spPr>
          </p:sp>
        </p:grpSp>
        <p:sp>
          <p:nvSpPr>
            <p:cNvPr id="19" name="TextBox 19"/>
            <p:cNvSpPr txBox="1"/>
            <p:nvPr/>
          </p:nvSpPr>
          <p:spPr>
            <a:xfrm>
              <a:off x="9563826" y="5866892"/>
              <a:ext cx="784627" cy="6582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38"/>
                </a:lnSpc>
              </a:pPr>
              <a:r>
                <a:rPr lang="en-US" sz="4365">
                  <a:solidFill>
                    <a:srgbClr val="FFFFFF"/>
                  </a:solidFill>
                  <a:latin typeface="Seoul Namsan Condensed Bold"/>
                </a:rPr>
                <a:t>3</a:t>
              </a:r>
            </a:p>
          </p:txBody>
        </p:sp>
      </p:grpSp>
      <p:sp>
        <p:nvSpPr>
          <p:cNvPr id="29" name="TextBox 3"/>
          <p:cNvSpPr txBox="1"/>
          <p:nvPr/>
        </p:nvSpPr>
        <p:spPr>
          <a:xfrm>
            <a:off x="11280966" y="4817150"/>
            <a:ext cx="4007392" cy="50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FFFFFF"/>
                </a:solidFill>
                <a:ea typeface="Seoul Namsan Condensed Bold Bold"/>
              </a:rPr>
              <a:t>댓글</a:t>
            </a:r>
            <a:endParaRPr lang="en-US" sz="4000" dirty="0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31" name="TextBox 3"/>
          <p:cNvSpPr txBox="1"/>
          <p:nvPr/>
        </p:nvSpPr>
        <p:spPr>
          <a:xfrm>
            <a:off x="11280966" y="1654850"/>
            <a:ext cx="4007392" cy="50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FFFFFF"/>
                </a:solidFill>
                <a:ea typeface="Seoul Namsan Condensed Bold Bold"/>
              </a:rPr>
              <a:t>리뷰</a:t>
            </a:r>
            <a:endParaRPr lang="en-US" sz="4000" dirty="0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33" name="TextBox 3"/>
          <p:cNvSpPr txBox="1"/>
          <p:nvPr/>
        </p:nvSpPr>
        <p:spPr>
          <a:xfrm>
            <a:off x="11280966" y="7976984"/>
            <a:ext cx="4007392" cy="50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FFFFFF"/>
                </a:solidFill>
                <a:ea typeface="Seoul Namsan Condensed Bold Bold"/>
              </a:rPr>
              <a:t>좋아요</a:t>
            </a:r>
            <a:endParaRPr lang="en-US" sz="4000" dirty="0">
              <a:solidFill>
                <a:srgbClr val="FFFFFF"/>
              </a:solidFill>
              <a:ea typeface="Seoul Namsan Condensed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23860889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90600" y="4143391"/>
            <a:ext cx="5739701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ko-KR" altLang="en-US" sz="7000" u="none" dirty="0">
                <a:solidFill>
                  <a:srgbClr val="FFFFFF"/>
                </a:solidFill>
                <a:ea typeface="Seoul Namsan Condensed Bold Bold"/>
              </a:rPr>
              <a:t>추가 기능</a:t>
            </a:r>
            <a:endParaRPr lang="en-US" sz="7000" u="none" dirty="0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046845" y="2861226"/>
            <a:ext cx="4388392" cy="50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FFFFFF"/>
                </a:solidFill>
                <a:ea typeface="Seoul Namsan Condensed Bold Bold"/>
              </a:rPr>
              <a:t>현재 위치의 날씨</a:t>
            </a:r>
            <a:endParaRPr lang="en-US" sz="4000" dirty="0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046845" y="6955901"/>
            <a:ext cx="4388392" cy="50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ko-KR" altLang="en-US" sz="4000" dirty="0">
                <a:solidFill>
                  <a:srgbClr val="FFFFFF"/>
                </a:solidFill>
                <a:ea typeface="Seoul Namsan Condensed Bold Bold"/>
              </a:rPr>
              <a:t>영화 월드컵</a:t>
            </a:r>
            <a:endParaRPr lang="en-US" sz="4000" dirty="0">
              <a:solidFill>
                <a:srgbClr val="FFFFFF"/>
              </a:solidFill>
              <a:ea typeface="Seoul Namsan Condensed Bold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8866186" y="1839299"/>
            <a:ext cx="2513727" cy="2513727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866186" y="5933974"/>
            <a:ext cx="2513727" cy="2513727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67C061D1-AB84-6C31-C09D-E4EB84AFD932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9583048" y="2556162"/>
            <a:ext cx="1080000" cy="1080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F7CF160-8C0E-60B2-4269-4B407F5A3B7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9583048" y="6666258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738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90600" y="4143391"/>
            <a:ext cx="5739701" cy="2154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서비스 관리</a:t>
            </a:r>
            <a:r>
              <a:rPr lang="en-US" altLang="ko-KR" sz="7000">
                <a:solidFill>
                  <a:srgbClr val="FFFFFF"/>
                </a:solidFill>
                <a:ea typeface="Seoul Namsan Condensed Bold Bold"/>
              </a:rPr>
              <a:t> </a:t>
            </a:r>
            <a:r>
              <a:rPr lang="ko-KR" altLang="en-US" sz="7000">
                <a:solidFill>
                  <a:srgbClr val="FFFFFF"/>
                </a:solidFill>
                <a:ea typeface="Seoul Namsan Condensed Bold Bold"/>
              </a:rPr>
              <a:t>및 유지보수</a:t>
            </a:r>
            <a:endParaRPr lang="en-US" sz="7000" u="none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2046845" y="2861226"/>
            <a:ext cx="4388392" cy="46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ko-KR" altLang="en-US" sz="2800" dirty="0">
                <a:solidFill>
                  <a:srgbClr val="FFFFFF"/>
                </a:solidFill>
                <a:ea typeface="Seoul Namsan Condensed Bold Bold"/>
              </a:rPr>
              <a:t>웹 페이지 속도</a:t>
            </a:r>
            <a:endParaRPr lang="en-US" sz="2800" dirty="0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023032" y="6955903"/>
            <a:ext cx="4388392" cy="469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ko-KR" altLang="en-US" sz="2800" dirty="0">
                <a:solidFill>
                  <a:srgbClr val="FFFFFF"/>
                </a:solidFill>
                <a:ea typeface="Seoul Namsan Condensed Bold Bold"/>
              </a:rPr>
              <a:t>페이지 오류</a:t>
            </a:r>
            <a:endParaRPr lang="en-US" sz="2800" dirty="0">
              <a:solidFill>
                <a:srgbClr val="FFFFFF"/>
              </a:solidFill>
              <a:ea typeface="Seoul Namsan Condensed Bold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8866186" y="1839299"/>
            <a:ext cx="2513727" cy="2513727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866186" y="5933974"/>
            <a:ext cx="2513727" cy="2513727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9654066" y="2627178"/>
            <a:ext cx="937968" cy="937968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9299086" y="6401997"/>
            <a:ext cx="1647925" cy="16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8490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8514" r="28378"/>
          <a:stretch>
            <a:fillRect/>
          </a:stretch>
        </p:blipFill>
        <p:spPr>
          <a:xfrm>
            <a:off x="8096250" y="0"/>
            <a:ext cx="5106927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3203177" y="0"/>
            <a:ext cx="5084823" cy="10287000"/>
          </a:xfrm>
          <a:prstGeom prst="rect">
            <a:avLst/>
          </a:prstGeom>
          <a:solidFill>
            <a:srgbClr val="0F1529"/>
          </a:solidFill>
        </p:spPr>
      </p:sp>
      <p:sp>
        <p:nvSpPr>
          <p:cNvPr id="4" name="TextBox 4"/>
          <p:cNvSpPr txBox="1"/>
          <p:nvPr/>
        </p:nvSpPr>
        <p:spPr>
          <a:xfrm>
            <a:off x="1028700" y="1019175"/>
            <a:ext cx="5219700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8400"/>
              </a:lnSpc>
            </a:pPr>
            <a:r>
              <a:rPr lang="en-US" altLang="ko-KR" sz="7000" dirty="0">
                <a:solidFill>
                  <a:srgbClr val="FFFFFF"/>
                </a:solidFill>
                <a:ea typeface="Seoul Namsan Condensed Bold Bold"/>
              </a:rPr>
              <a:t>3</a:t>
            </a:r>
            <a:r>
              <a:rPr lang="en-US" altLang="ko-KR" sz="7000" u="none" dirty="0">
                <a:solidFill>
                  <a:srgbClr val="FFFFFF"/>
                </a:solidFill>
                <a:ea typeface="Seoul Namsan Condensed Bold Bold"/>
              </a:rPr>
              <a:t>. </a:t>
            </a:r>
            <a:r>
              <a:rPr lang="ko-KR" altLang="en-US" sz="7000" u="none" dirty="0">
                <a:solidFill>
                  <a:srgbClr val="FFFFFF"/>
                </a:solidFill>
                <a:ea typeface="Seoul Namsan Condensed Bold Bold"/>
              </a:rPr>
              <a:t>질의응답</a:t>
            </a:r>
            <a:endParaRPr lang="en-US" altLang="ko-KR" sz="7000" u="none" dirty="0">
              <a:solidFill>
                <a:srgbClr val="FFFFFF"/>
              </a:solidFill>
              <a:ea typeface="Seoul Namsan Condensed Bold Bold"/>
            </a:endParaRPr>
          </a:p>
        </p:txBody>
      </p:sp>
    </p:spTree>
    <p:extLst>
      <p:ext uri="{BB962C8B-B14F-4D97-AF65-F5344CB8AC3E}">
        <p14:creationId xmlns:p14="http://schemas.microsoft.com/office/powerpoint/2010/main" val="2324682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9913" r="19913"/>
          <a:stretch>
            <a:fillRect/>
          </a:stretch>
        </p:blipFill>
        <p:spPr>
          <a:xfrm>
            <a:off x="9833656" y="1028700"/>
            <a:ext cx="7425644" cy="8229600"/>
          </a:xfrm>
          <a:prstGeom prst="rect">
            <a:avLst/>
          </a:prstGeom>
        </p:spPr>
      </p:pic>
      <p:grpSp>
        <p:nvGrpSpPr>
          <p:cNvPr id="17" name="그룹 16"/>
          <p:cNvGrpSpPr/>
          <p:nvPr/>
        </p:nvGrpSpPr>
        <p:grpSpPr>
          <a:xfrm>
            <a:off x="1257300" y="3022458"/>
            <a:ext cx="1371601" cy="1371601"/>
            <a:chOff x="9093720" y="1028700"/>
            <a:chExt cx="1724838" cy="1724838"/>
          </a:xfrm>
        </p:grpSpPr>
        <p:grpSp>
          <p:nvGrpSpPr>
            <p:cNvPr id="18" name="Group 11"/>
            <p:cNvGrpSpPr/>
            <p:nvPr/>
          </p:nvGrpSpPr>
          <p:grpSpPr>
            <a:xfrm>
              <a:off x="9093720" y="1028700"/>
              <a:ext cx="1724838" cy="1724838"/>
              <a:chOff x="0" y="0"/>
              <a:chExt cx="6350000" cy="6350000"/>
            </a:xfrm>
          </p:grpSpPr>
          <p:sp>
            <p:nvSpPr>
              <p:cNvPr id="20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F1529"/>
              </a:solidFill>
            </p:spPr>
          </p:sp>
        </p:grpSp>
        <p:sp>
          <p:nvSpPr>
            <p:cNvPr id="19" name="TextBox 13"/>
            <p:cNvSpPr txBox="1"/>
            <p:nvPr/>
          </p:nvSpPr>
          <p:spPr>
            <a:xfrm>
              <a:off x="9563825" y="1498697"/>
              <a:ext cx="784627" cy="6582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38"/>
                </a:lnSpc>
              </a:pPr>
              <a:r>
                <a:rPr lang="en-US" sz="4365">
                  <a:solidFill>
                    <a:srgbClr val="FFFFFF"/>
                  </a:solidFill>
                  <a:latin typeface="Seoul Namsan Condensed Bold"/>
                </a:rPr>
                <a:t>1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1254240" y="5310599"/>
            <a:ext cx="1371601" cy="1371601"/>
            <a:chOff x="9093720" y="1028700"/>
            <a:chExt cx="1724838" cy="1724838"/>
          </a:xfrm>
        </p:grpSpPr>
        <p:grpSp>
          <p:nvGrpSpPr>
            <p:cNvPr id="30" name="Group 11"/>
            <p:cNvGrpSpPr/>
            <p:nvPr/>
          </p:nvGrpSpPr>
          <p:grpSpPr>
            <a:xfrm>
              <a:off x="9093720" y="1028700"/>
              <a:ext cx="1724838" cy="1724838"/>
              <a:chOff x="0" y="0"/>
              <a:chExt cx="6350000" cy="6350000"/>
            </a:xfrm>
          </p:grpSpPr>
          <p:sp>
            <p:nvSpPr>
              <p:cNvPr id="3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F1529"/>
              </a:solidFill>
            </p:spPr>
          </p:sp>
        </p:grpSp>
        <p:sp>
          <p:nvSpPr>
            <p:cNvPr id="31" name="TextBox 13"/>
            <p:cNvSpPr txBox="1"/>
            <p:nvPr/>
          </p:nvSpPr>
          <p:spPr>
            <a:xfrm>
              <a:off x="9563825" y="1498697"/>
              <a:ext cx="784627" cy="8385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38"/>
                </a:lnSpc>
              </a:pPr>
              <a:r>
                <a:rPr lang="en-US" sz="4365">
                  <a:solidFill>
                    <a:srgbClr val="FFFFFF"/>
                  </a:solidFill>
                  <a:latin typeface="Seoul Namsan Condensed Bold"/>
                </a:rPr>
                <a:t>2</a:t>
              </a: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1251180" y="7598740"/>
            <a:ext cx="1371601" cy="1371601"/>
            <a:chOff x="9093720" y="1028700"/>
            <a:chExt cx="1724838" cy="1724838"/>
          </a:xfrm>
        </p:grpSpPr>
        <p:grpSp>
          <p:nvGrpSpPr>
            <p:cNvPr id="34" name="Group 11"/>
            <p:cNvGrpSpPr/>
            <p:nvPr/>
          </p:nvGrpSpPr>
          <p:grpSpPr>
            <a:xfrm>
              <a:off x="9093720" y="1028700"/>
              <a:ext cx="1724838" cy="1724838"/>
              <a:chOff x="0" y="0"/>
              <a:chExt cx="6350000" cy="6350000"/>
            </a:xfrm>
          </p:grpSpPr>
          <p:sp>
            <p:nvSpPr>
              <p:cNvPr id="36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F1529"/>
              </a:solidFill>
            </p:spPr>
          </p:sp>
        </p:grpSp>
        <p:sp>
          <p:nvSpPr>
            <p:cNvPr id="35" name="TextBox 13"/>
            <p:cNvSpPr txBox="1"/>
            <p:nvPr/>
          </p:nvSpPr>
          <p:spPr>
            <a:xfrm>
              <a:off x="9563825" y="1498697"/>
              <a:ext cx="784627" cy="8385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238"/>
                </a:lnSpc>
              </a:pPr>
              <a:r>
                <a:rPr lang="en-US" sz="4365">
                  <a:solidFill>
                    <a:srgbClr val="FFFFFF"/>
                  </a:solidFill>
                  <a:latin typeface="Seoul Namsan Condensed Bold"/>
                </a:rPr>
                <a:t>3</a:t>
              </a:r>
            </a:p>
          </p:txBody>
        </p:sp>
      </p:grpSp>
      <p:sp>
        <p:nvSpPr>
          <p:cNvPr id="38" name="TextBox 3"/>
          <p:cNvSpPr txBox="1"/>
          <p:nvPr/>
        </p:nvSpPr>
        <p:spPr>
          <a:xfrm>
            <a:off x="1143000" y="1181100"/>
            <a:ext cx="6858000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목차</a:t>
            </a:r>
            <a:endParaRPr lang="en-US" sz="7000" u="none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39" name="TextBox 3"/>
          <p:cNvSpPr txBox="1"/>
          <p:nvPr/>
        </p:nvSpPr>
        <p:spPr>
          <a:xfrm>
            <a:off x="3195957" y="3169649"/>
            <a:ext cx="6858000" cy="1077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ko-KR" altLang="en-US" sz="5400" dirty="0">
                <a:solidFill>
                  <a:srgbClr val="FFFFFF"/>
                </a:solidFill>
                <a:ea typeface="Seoul Namsan Condensed Bold Bold"/>
              </a:rPr>
              <a:t>프로젝트 목표 및 구상 </a:t>
            </a:r>
            <a:endParaRPr lang="en-US" sz="5400" u="none" dirty="0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40" name="TextBox 3"/>
          <p:cNvSpPr txBox="1"/>
          <p:nvPr/>
        </p:nvSpPr>
        <p:spPr>
          <a:xfrm>
            <a:off x="3195957" y="5457790"/>
            <a:ext cx="6858000" cy="990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ko-KR" altLang="en-US" sz="5400" u="none">
                <a:solidFill>
                  <a:srgbClr val="FFFFFF"/>
                </a:solidFill>
                <a:ea typeface="Seoul Namsan Condensed Bold Bold"/>
              </a:rPr>
              <a:t>주요 기능 및 시연</a:t>
            </a:r>
            <a:endParaRPr lang="en-US" sz="5400" u="none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41" name="TextBox 3"/>
          <p:cNvSpPr txBox="1"/>
          <p:nvPr/>
        </p:nvSpPr>
        <p:spPr>
          <a:xfrm>
            <a:off x="3195957" y="7745931"/>
            <a:ext cx="6858000" cy="9774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8400"/>
              </a:lnSpc>
            </a:pPr>
            <a:r>
              <a:rPr lang="ko-KR" altLang="en-US" sz="5400">
                <a:solidFill>
                  <a:srgbClr val="FFFFFF"/>
                </a:solidFill>
                <a:ea typeface="Seoul Namsan Condensed Bold Bold"/>
              </a:rPr>
              <a:t>질의 응답</a:t>
            </a:r>
            <a:endParaRPr lang="en-US" sz="5400" u="none">
              <a:solidFill>
                <a:srgbClr val="FFFFFF"/>
              </a:solidFill>
              <a:ea typeface="Seoul Namsan Condensed Bold 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블러, 안개, 하늘이(가) 표시된 사진&#10;&#10;자동 생성된 설명">
            <a:extLst>
              <a:ext uri="{FF2B5EF4-FFF2-40B4-BE49-F238E27FC236}">
                <a16:creationId xmlns:a16="http://schemas.microsoft.com/office/drawing/2014/main" id="{F50565BE-FE81-667B-1CD8-EE8CFB99D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831293" y="4189900"/>
            <a:ext cx="14625413" cy="2180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00"/>
              </a:lnSpc>
            </a:pPr>
            <a:r>
              <a:rPr lang="ko-KR" altLang="en-US" sz="8500" spc="85" dirty="0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감사합니다 </a:t>
            </a:r>
            <a:r>
              <a:rPr lang="ko-KR" altLang="en-US" sz="88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☁</a:t>
            </a:r>
          </a:p>
          <a:p>
            <a:pPr algn="ctr">
              <a:lnSpc>
                <a:spcPts val="8500"/>
              </a:lnSpc>
            </a:pPr>
            <a:endParaRPr lang="en-US" sz="8500" spc="85" dirty="0">
              <a:solidFill>
                <a:srgbClr val="FFFFFF"/>
              </a:solidFill>
              <a:latin typeface="Seoul Namsan Condensed Bold" panose="020B0600000101010101" charset="-127"/>
              <a:ea typeface="Seoul Namsan Condensed Bold" panose="020B0600000101010101" charset="-127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563600" y="8208218"/>
            <a:ext cx="4123194" cy="839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250" dirty="0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2</a:t>
            </a:r>
            <a:r>
              <a:rPr lang="ko-KR" altLang="en-US" sz="2500" spc="250" dirty="0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팀</a:t>
            </a:r>
            <a:endParaRPr lang="en-US" altLang="ko-KR" sz="2500" spc="250" dirty="0">
              <a:solidFill>
                <a:srgbClr val="FFFFFF"/>
              </a:solidFill>
              <a:latin typeface="Seoul Namsan Condensed Bold" panose="020B0600000101010101" charset="-127"/>
              <a:ea typeface="Seoul Namsan Condensed Bold" panose="020B0600000101010101" charset="-127"/>
            </a:endParaRP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ko-KR" altLang="en-US" sz="2500" spc="250" dirty="0" err="1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신종혁</a:t>
            </a:r>
            <a:r>
              <a:rPr lang="ko-KR" altLang="en-US" sz="2500" spc="250" dirty="0">
                <a:solidFill>
                  <a:srgbClr val="FFFFFF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 손민영</a:t>
            </a:r>
            <a:endParaRPr lang="en-US" sz="2500" spc="250" dirty="0">
              <a:solidFill>
                <a:srgbClr val="FFFFFF"/>
              </a:solidFill>
              <a:latin typeface="Seoul Namsan Condensed Bold" panose="020B0600000101010101" charset="-127"/>
              <a:ea typeface="Seoul Namsan Condensed Bold" panose="020B0600000101010101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924548" y="5707590"/>
            <a:ext cx="64389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Seoul Namsan Condensed Bold" panose="020B0600000101010101" charset="-127"/>
                <a:ea typeface="Seoul Namsan Condensed Bold" panose="020B0600000101010101" charset="-127"/>
              </a:rPr>
              <a:t>Weather With Movie</a:t>
            </a:r>
            <a:endParaRPr lang="ko-KR" altLang="en-US" sz="4000" dirty="0">
              <a:solidFill>
                <a:schemeClr val="bg1"/>
              </a:solidFill>
              <a:latin typeface="Seoul Namsan Condensed Bold" panose="020B0600000101010101" charset="-127"/>
              <a:ea typeface="Seoul Namsan Condensed 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2079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8514" r="28378"/>
          <a:stretch>
            <a:fillRect/>
          </a:stretch>
        </p:blipFill>
        <p:spPr>
          <a:xfrm>
            <a:off x="8096250" y="0"/>
            <a:ext cx="5106927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3203177" y="0"/>
            <a:ext cx="5084823" cy="10287000"/>
          </a:xfrm>
          <a:prstGeom prst="rect">
            <a:avLst/>
          </a:prstGeom>
          <a:solidFill>
            <a:srgbClr val="0F1529"/>
          </a:solidFill>
        </p:spPr>
      </p:sp>
      <p:sp>
        <p:nvSpPr>
          <p:cNvPr id="4" name="TextBox 4"/>
          <p:cNvSpPr txBox="1"/>
          <p:nvPr/>
        </p:nvSpPr>
        <p:spPr>
          <a:xfrm>
            <a:off x="1028700" y="1019175"/>
            <a:ext cx="529590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ko-KR" altLang="en-US" sz="7200">
                <a:solidFill>
                  <a:srgbClr val="FFFFFF"/>
                </a:solidFill>
                <a:ea typeface="Seoul Namsan Condensed Bold Bold"/>
              </a:rPr>
              <a:t>프로젝트 목표 및 구상 </a:t>
            </a:r>
            <a:endParaRPr lang="en-US" altLang="ko-KR" sz="7200">
              <a:solidFill>
                <a:srgbClr val="FFFFFF"/>
              </a:solidFill>
              <a:ea typeface="Seoul Namsan Condensed Bold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028700"/>
            <a:ext cx="16230600" cy="8229600"/>
          </a:xfrm>
          <a:prstGeom prst="rect">
            <a:avLst/>
          </a:prstGeom>
          <a:solidFill>
            <a:srgbClr val="0F1529"/>
          </a:solidFill>
        </p:spPr>
      </p:sp>
      <p:sp>
        <p:nvSpPr>
          <p:cNvPr id="3" name="TextBox 3"/>
          <p:cNvSpPr txBox="1"/>
          <p:nvPr/>
        </p:nvSpPr>
        <p:spPr>
          <a:xfrm>
            <a:off x="3522920" y="3912393"/>
            <a:ext cx="11242159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19"/>
              </a:lnSpc>
            </a:pPr>
            <a:r>
              <a:rPr lang="ko-KR" altLang="en-US" sz="7399" spc="-73">
                <a:solidFill>
                  <a:srgbClr val="FFFFFF"/>
                </a:solidFill>
                <a:ea typeface="Seoul Namsan Condensed Bold"/>
              </a:rPr>
              <a:t>영화 추천 알고리즘 기반</a:t>
            </a:r>
            <a:endParaRPr lang="en-US" altLang="ko-KR" sz="7399" spc="-73">
              <a:solidFill>
                <a:srgbClr val="FFFFFF"/>
              </a:solidFill>
              <a:ea typeface="Seoul Namsan Condensed Bold"/>
            </a:endParaRPr>
          </a:p>
          <a:p>
            <a:pPr algn="ctr">
              <a:lnSpc>
                <a:spcPts val="9619"/>
              </a:lnSpc>
            </a:pPr>
            <a:r>
              <a:rPr lang="ko-KR" altLang="en-US" sz="7399" spc="-73">
                <a:solidFill>
                  <a:srgbClr val="FFFFFF"/>
                </a:solidFill>
                <a:ea typeface="Seoul Namsan Condensed Bold"/>
              </a:rPr>
              <a:t>커뮤니티 서비스</a:t>
            </a:r>
            <a:endParaRPr lang="en-US" sz="7399" spc="-73">
              <a:solidFill>
                <a:srgbClr val="FFFFFF"/>
              </a:solidFill>
              <a:ea typeface="Seoul Namsa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566013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56878" y="1520033"/>
            <a:ext cx="12205242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프로젝트 목표</a:t>
            </a:r>
            <a:endParaRPr lang="en-US" sz="7000" u="none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7404257"/>
            <a:ext cx="3173949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ko-KR" altLang="en-US" sz="2199">
                <a:solidFill>
                  <a:srgbClr val="FFFFFF"/>
                </a:solidFill>
                <a:ea typeface="Seoul Namsan Condensed Bold"/>
              </a:rPr>
              <a:t>영화 데이터 기반 추천</a:t>
            </a:r>
            <a:endParaRPr lang="en-US" altLang="ko-KR" sz="2199">
              <a:solidFill>
                <a:srgbClr val="FFFFFF"/>
              </a:solidFill>
              <a:ea typeface="Seoul Namsan Condensed Bold"/>
            </a:endParaRPr>
          </a:p>
          <a:p>
            <a:pPr algn="ctr">
              <a:lnSpc>
                <a:spcPts val="3079"/>
              </a:lnSpc>
            </a:pPr>
            <a:r>
              <a:rPr lang="ko-KR" altLang="en-US" sz="2199">
                <a:solidFill>
                  <a:srgbClr val="FFFFFF"/>
                </a:solidFill>
                <a:ea typeface="Seoul Namsan Condensed Bold"/>
              </a:rPr>
              <a:t>서비스 구성</a:t>
            </a:r>
            <a:endParaRPr lang="en-US" sz="2200">
              <a:solidFill>
                <a:srgbClr val="FFFFFF"/>
              </a:solidFill>
              <a:ea typeface="Seoul Namsan Condensed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6586621"/>
            <a:ext cx="3173949" cy="433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4"/>
              </a:lnSpc>
              <a:spcBef>
                <a:spcPct val="0"/>
              </a:spcBef>
            </a:pPr>
            <a:r>
              <a:rPr lang="ko-KR" altLang="en-US" sz="2575">
                <a:solidFill>
                  <a:srgbClr val="FFFFFF"/>
                </a:solidFill>
                <a:ea typeface="Seoul Namsan Condensed Bold Bold"/>
              </a:rPr>
              <a:t>데이터</a:t>
            </a:r>
            <a:endParaRPr lang="en-US" sz="2575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380917" y="7404257"/>
            <a:ext cx="3173949" cy="372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ko-KR" altLang="en-US" sz="2200">
                <a:solidFill>
                  <a:srgbClr val="FFFFFF"/>
                </a:solidFill>
                <a:ea typeface="Seoul Namsan Condensed Bold"/>
              </a:rPr>
              <a:t>영화 추천 알고리즘 구성</a:t>
            </a:r>
            <a:endParaRPr lang="en-US" sz="2200">
              <a:solidFill>
                <a:srgbClr val="FFFFFF"/>
              </a:solidFill>
              <a:ea typeface="Seoul Namsan Condensed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5380917" y="6586621"/>
            <a:ext cx="3173949" cy="427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4"/>
              </a:lnSpc>
              <a:spcBef>
                <a:spcPct val="0"/>
              </a:spcBef>
            </a:pPr>
            <a:r>
              <a:rPr lang="ko-KR" altLang="en-US" sz="2575">
                <a:solidFill>
                  <a:srgbClr val="FFFFFF"/>
                </a:solidFill>
                <a:ea typeface="Seoul Namsan Condensed Bold Bold"/>
              </a:rPr>
              <a:t>알고리즘</a:t>
            </a:r>
            <a:endParaRPr lang="en-US" sz="2575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733134" y="7404257"/>
            <a:ext cx="3173949" cy="3726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ko-KR" altLang="en-US" sz="2200">
                <a:solidFill>
                  <a:srgbClr val="FFFFFF"/>
                </a:solidFill>
                <a:ea typeface="Seoul Namsan Condensed Bold"/>
              </a:rPr>
              <a:t>커뮤니티 서비스 구성</a:t>
            </a:r>
            <a:endParaRPr lang="en-US" sz="2200">
              <a:solidFill>
                <a:srgbClr val="FFFFFF"/>
              </a:solidFill>
              <a:ea typeface="Seoul Namsan Condensed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733134" y="6586621"/>
            <a:ext cx="3173949" cy="433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4"/>
              </a:lnSpc>
              <a:spcBef>
                <a:spcPct val="0"/>
              </a:spcBef>
            </a:pPr>
            <a:r>
              <a:rPr lang="ko-KR" altLang="en-US" sz="2575">
                <a:solidFill>
                  <a:srgbClr val="FFFFFF"/>
                </a:solidFill>
                <a:ea typeface="Seoul Namsan Condensed Bold Bold"/>
              </a:rPr>
              <a:t>커뮤니티</a:t>
            </a:r>
            <a:endParaRPr lang="en-US" sz="2575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085351" y="7404257"/>
            <a:ext cx="3173949" cy="367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ko-KR" altLang="en-US" sz="2199">
                <a:solidFill>
                  <a:srgbClr val="FFFFFF"/>
                </a:solidFill>
                <a:ea typeface="Seoul Namsan Condensed Bold"/>
              </a:rPr>
              <a:t>서비스 관리 및 유지보수</a:t>
            </a:r>
            <a:endParaRPr lang="en-US" sz="2200">
              <a:solidFill>
                <a:srgbClr val="FFFFFF"/>
              </a:solidFill>
              <a:ea typeface="Seoul Namsan Condensed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085351" y="6586621"/>
            <a:ext cx="3173949" cy="427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4"/>
              </a:lnSpc>
              <a:spcBef>
                <a:spcPct val="0"/>
              </a:spcBef>
            </a:pPr>
            <a:r>
              <a:rPr lang="ko-KR" altLang="en-US" sz="2575">
                <a:solidFill>
                  <a:srgbClr val="FFFFFF"/>
                </a:solidFill>
                <a:ea typeface="Seoul Namsan Condensed Bold Bold"/>
              </a:rPr>
              <a:t>서비스 관리 및 유지보수</a:t>
            </a:r>
            <a:endParaRPr lang="en-US" sz="2575">
              <a:solidFill>
                <a:srgbClr val="FFFFFF"/>
              </a:solidFill>
              <a:ea typeface="Seoul Namsan Condensed Bold Bold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609335" y="3758878"/>
            <a:ext cx="2012679" cy="2012679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5961552" y="3758878"/>
            <a:ext cx="2012679" cy="2012679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0313769" y="3758878"/>
            <a:ext cx="2012679" cy="2012679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4665986" y="3758878"/>
            <a:ext cx="2012679" cy="2012679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0F1529"/>
            </a:solidFill>
          </p:spPr>
        </p:sp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</a:blip>
          <a:stretch>
            <a:fillRect/>
          </a:stretch>
        </p:blipFill>
        <p:spPr>
          <a:xfrm>
            <a:off x="2075674" y="4225217"/>
            <a:ext cx="1080000" cy="108000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</a:blip>
          <a:stretch>
            <a:fillRect/>
          </a:stretch>
        </p:blipFill>
        <p:spPr>
          <a:xfrm>
            <a:off x="6427891" y="4225217"/>
            <a:ext cx="1080000" cy="1080000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</a:blip>
          <a:stretch>
            <a:fillRect/>
          </a:stretch>
        </p:blipFill>
        <p:spPr>
          <a:xfrm>
            <a:off x="10780108" y="4225217"/>
            <a:ext cx="1080000" cy="1080000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70000" contrast="-70000"/>
          </a:blip>
          <a:stretch>
            <a:fillRect/>
          </a:stretch>
        </p:blipFill>
        <p:spPr>
          <a:xfrm>
            <a:off x="15132325" y="4225217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573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2800350" y="1362075"/>
            <a:ext cx="1268730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데이터</a:t>
            </a:r>
            <a:endParaRPr lang="en-US" sz="7000" u="none">
              <a:solidFill>
                <a:srgbClr val="FFFFFF"/>
              </a:solidFill>
              <a:ea typeface="Seoul Namsan Condensed Bold 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458200" y="4488240"/>
            <a:ext cx="1371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0" dirty="0">
                <a:solidFill>
                  <a:schemeClr val="bg1"/>
                </a:solidFill>
                <a:latin typeface="+mn-ea"/>
              </a:rPr>
              <a:t>&lt;</a:t>
            </a:r>
            <a:endParaRPr lang="ko-KR" altLang="en-US" sz="90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2971800" y="3771900"/>
            <a:ext cx="4116859" cy="41148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1201400" y="3771900"/>
            <a:ext cx="41148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52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2800350" y="1362075"/>
            <a:ext cx="1268730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데이터 받기</a:t>
            </a:r>
            <a:endParaRPr lang="en-US" sz="7000" u="none">
              <a:solidFill>
                <a:srgbClr val="FFFFFF"/>
              </a:solidFill>
              <a:ea typeface="Seoul Namsan Condensed Bold Bold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4457700"/>
            <a:ext cx="2133600" cy="2133600"/>
          </a:xfrm>
          <a:prstGeom prst="rect">
            <a:avLst/>
          </a:prstGeom>
        </p:spPr>
      </p:pic>
      <p:sp>
        <p:nvSpPr>
          <p:cNvPr id="7" name="오른쪽 화살표 6"/>
          <p:cNvSpPr/>
          <p:nvPr/>
        </p:nvSpPr>
        <p:spPr>
          <a:xfrm>
            <a:off x="4953000" y="4953000"/>
            <a:ext cx="1219200" cy="114300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781800" y="4924335"/>
            <a:ext cx="2667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>
                <a:solidFill>
                  <a:schemeClr val="bg1"/>
                </a:solidFill>
              </a:rPr>
              <a:t>10000</a:t>
            </a:r>
            <a:endParaRPr lang="ko-KR" altLang="en-US" sz="7200">
              <a:solidFill>
                <a:schemeClr val="bg1"/>
              </a:solidFill>
            </a:endParaRPr>
          </a:p>
        </p:txBody>
      </p:sp>
      <p:sp>
        <p:nvSpPr>
          <p:cNvPr id="14" name="오른쪽 화살표 13"/>
          <p:cNvSpPr/>
          <p:nvPr/>
        </p:nvSpPr>
        <p:spPr>
          <a:xfrm>
            <a:off x="10058400" y="4953000"/>
            <a:ext cx="1219200" cy="114300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7315200" y="5753100"/>
            <a:ext cx="213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chemeClr val="bg1"/>
                </a:solidFill>
              </a:rPr>
              <a:t>1000</a:t>
            </a:r>
            <a:endParaRPr lang="ko-KR" altLang="en-US" sz="7200" dirty="0">
              <a:solidFill>
                <a:schemeClr val="bg1"/>
              </a:solidFill>
            </a:endParaRPr>
          </a:p>
        </p:txBody>
      </p:sp>
      <p:cxnSp>
        <p:nvCxnSpPr>
          <p:cNvPr id="11" name="직선 연결선 10"/>
          <p:cNvCxnSpPr/>
          <p:nvPr/>
        </p:nvCxnSpPr>
        <p:spPr>
          <a:xfrm flipV="1">
            <a:off x="6705600" y="4953000"/>
            <a:ext cx="2743200" cy="1171664"/>
          </a:xfrm>
          <a:prstGeom prst="line">
            <a:avLst/>
          </a:prstGeom>
          <a:ln w="762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11887200" y="4444499"/>
            <a:ext cx="2160000" cy="2160000"/>
          </a:xfrm>
          <a:prstGeom prst="rect">
            <a:avLst/>
          </a:prstGeom>
        </p:spPr>
      </p:pic>
      <p:sp>
        <p:nvSpPr>
          <p:cNvPr id="21" name="오른쪽 화살표 20"/>
          <p:cNvSpPr/>
          <p:nvPr/>
        </p:nvSpPr>
        <p:spPr>
          <a:xfrm>
            <a:off x="14662978" y="4924335"/>
            <a:ext cx="1219200" cy="1143000"/>
          </a:xfrm>
          <a:prstGeom prst="righ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4" grpId="0" animBg="1"/>
      <p:bldP spid="15" grpId="0"/>
      <p:bldP spid="2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2800350" y="1362075"/>
            <a:ext cx="1268730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알고리즘</a:t>
            </a:r>
            <a:endParaRPr lang="en-US" sz="7000" u="none">
              <a:solidFill>
                <a:srgbClr val="FFFFFF"/>
              </a:solidFill>
              <a:ea typeface="Seoul Namsan Condensed Bold Bold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2237100" y="4229100"/>
            <a:ext cx="2880000" cy="288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7704000" y="4209535"/>
            <a:ext cx="2880000" cy="288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13170900" y="4232189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65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25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2800350" y="1362075"/>
            <a:ext cx="12687300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</a:pPr>
            <a:r>
              <a:rPr lang="ko-KR" altLang="en-US" sz="7000" u="none">
                <a:solidFill>
                  <a:srgbClr val="FFFFFF"/>
                </a:solidFill>
                <a:ea typeface="Seoul Namsan Condensed Bold Bold"/>
              </a:rPr>
              <a:t>커뮤니티</a:t>
            </a:r>
            <a:endParaRPr lang="en-US" sz="7000" u="none">
              <a:solidFill>
                <a:srgbClr val="FFFFFF"/>
              </a:solidFill>
              <a:ea typeface="Seoul Namsan Condensed Bold Bold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13274400" y="4231597"/>
            <a:ext cx="2880000" cy="288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2133600" y="4231597"/>
            <a:ext cx="2880000" cy="288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7704000" y="4231597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60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174</Words>
  <Application>Microsoft Office PowerPoint</Application>
  <PresentationFormat>사용자 지정</PresentationFormat>
  <Paragraphs>71</Paragraphs>
  <Slides>20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맑은 고딕</vt:lpstr>
      <vt:lpstr>Seoul Namsan Condensed Bold</vt:lpstr>
      <vt:lpstr>Arial</vt:lpstr>
      <vt:lpstr>Consolas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및 검은색 자연 어두운 간단한 프레젠테이션</dc:title>
  <cp:lastModifiedBy>손 민영</cp:lastModifiedBy>
  <cp:revision>30</cp:revision>
  <dcterms:created xsi:type="dcterms:W3CDTF">2006-08-16T00:00:00Z</dcterms:created>
  <dcterms:modified xsi:type="dcterms:W3CDTF">2023-05-25T16:27:57Z</dcterms:modified>
  <dc:identifier>DAFj1rSmTVg</dc:identifier>
</cp:coreProperties>
</file>

<file path=docProps/thumbnail.jpeg>
</file>